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14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4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82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23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25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60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428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3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348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8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29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2239-1415-4EB5-AED4-B511C9889DF8}" type="datetimeFigureOut">
              <a:rPr lang="en-CA" smtClean="0"/>
              <a:t>2017-08-03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63923-E003-4780-ACB7-E5A3772857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39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2594719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H.M.H.A.</a:t>
            </a:r>
            <a:r>
              <a:rPr lang="en-CA" b="1" dirty="0"/>
              <a:t/>
            </a:r>
            <a:br>
              <a:rPr lang="en-CA" b="1" dirty="0"/>
            </a:br>
            <a:r>
              <a:rPr lang="en-CA" b="1" dirty="0"/>
              <a:t>Tyke Program Changes</a:t>
            </a:r>
            <a:br>
              <a:rPr lang="en-CA" b="1" dirty="0"/>
            </a:br>
            <a:r>
              <a:rPr lang="en-CA" b="1" dirty="0" smtClean="0"/>
              <a:t>2017-2018</a:t>
            </a:r>
            <a:r>
              <a:rPr lang="en-CA" b="1"/>
              <a:t/>
            </a:r>
            <a:br>
              <a:rPr lang="en-CA" b="1"/>
            </a:br>
            <a:r>
              <a:rPr lang="en-CA" b="1" smtClean="0"/>
              <a:t>August 3, </a:t>
            </a:r>
            <a:r>
              <a:rPr lang="en-CA" b="1" dirty="0" smtClean="0"/>
              <a:t>2017</a:t>
            </a:r>
            <a:endParaRPr lang="en-C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6" y="692696"/>
            <a:ext cx="8951850" cy="156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6" y="6165303"/>
            <a:ext cx="8951850" cy="34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2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SR IP (</a:t>
            </a:r>
            <a:r>
              <a:rPr lang="en-CA" b="1" dirty="0"/>
              <a:t>J</a:t>
            </a:r>
            <a:r>
              <a:rPr lang="en-CA" b="1" dirty="0" smtClean="0"/>
              <a:t>R IP)</a:t>
            </a:r>
            <a:br>
              <a:rPr lang="en-CA" b="1" dirty="0" smtClean="0"/>
            </a:br>
            <a:r>
              <a:rPr lang="en-CA" b="1" dirty="0" smtClean="0"/>
              <a:t>Games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Games will start in January.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Informal Games: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Referees will not be used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No Timekeepers; possible use of time clock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Game sheets are not required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Scoreboard will not be used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Coaches on the ice for games to guide kids and act as referee as required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Penalties may be called by coaches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There are no offside or icing rules in play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Games are subject to curfews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Games use a barrier system to split the rink into two separate playing surfaces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Smaller nets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No goalies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23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SR IP (SR IP)</a:t>
            </a:r>
            <a:br>
              <a:rPr lang="en-CA" b="1" dirty="0" smtClean="0"/>
            </a:br>
            <a:r>
              <a:rPr lang="en-CA" b="1" dirty="0" smtClean="0"/>
              <a:t>Games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Games will start in mid-late November.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Informal Games: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Referees will not be used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No Timekeepers; possible use of time clock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Game sheets are not required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Scoreboard will not be used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Coaches on the ice for games to guide kids and act as referee as required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Penalties may be called by coaches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There are no offside or icing rules in play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Games are subject to curfews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Games use a barrier system to split the rink into two separate playing surfaces</a:t>
            </a:r>
          </a:p>
          <a:p>
            <a:pPr lvl="1">
              <a:spcBef>
                <a:spcPts val="35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Smaller nets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5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SR IP (SR IP)</a:t>
            </a:r>
            <a:br>
              <a:rPr lang="en-CA" b="1" dirty="0" smtClean="0"/>
            </a:br>
            <a:r>
              <a:rPr lang="en-CA" b="1" dirty="0" smtClean="0"/>
              <a:t>Games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800" dirty="0" smtClean="0"/>
              <a:t>1 PERIOD – 46 MINUTES IN DURATION EACH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800" dirty="0"/>
              <a:t>3</a:t>
            </a:r>
            <a:r>
              <a:rPr lang="en-CA" sz="1800" dirty="0" smtClean="0"/>
              <a:t> MINUTE SHIFTS WITH RUN TIME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1700" dirty="0" smtClean="0"/>
              <a:t>Buzzer for a change every 3 minutes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Dressed </a:t>
            </a:r>
            <a:r>
              <a:rPr lang="en-CA" sz="1700" dirty="0"/>
              <a:t>goalies on a rotational basis between two or more </a:t>
            </a:r>
            <a:r>
              <a:rPr lang="en-CA" sz="1700" dirty="0" smtClean="0"/>
              <a:t>players (other centres may not have a dressed goalie)</a:t>
            </a:r>
            <a:endParaRPr lang="en-CA" sz="17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1700" dirty="0" smtClean="0"/>
              <a:t>All players </a:t>
            </a:r>
            <a:r>
              <a:rPr lang="en-CA" sz="1700" dirty="0"/>
              <a:t>will be given equal opportunity to play the goalie </a:t>
            </a:r>
            <a:r>
              <a:rPr lang="en-CA" sz="1700" dirty="0" smtClean="0"/>
              <a:t>position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1700" dirty="0" smtClean="0"/>
              <a:t>Games will be played using the smaller 3’x4’ nets</a:t>
            </a:r>
            <a:endParaRPr lang="en-CA" sz="17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Infraction/Penalties</a:t>
            </a:r>
            <a:r>
              <a:rPr lang="en-CA" sz="1700" dirty="0"/>
              <a:t>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Player </a:t>
            </a:r>
            <a:r>
              <a:rPr lang="en-CA" sz="1700" dirty="0"/>
              <a:t>in question will go back to their team’s bench and sit for the remainder of the </a:t>
            </a:r>
            <a:r>
              <a:rPr lang="en-CA" sz="1700" dirty="0" smtClean="0"/>
              <a:t>two minute </a:t>
            </a:r>
            <a:r>
              <a:rPr lang="en-CA" sz="1700" dirty="0"/>
              <a:t>shift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The </a:t>
            </a:r>
            <a:r>
              <a:rPr lang="en-CA" sz="1700" dirty="0"/>
              <a:t>penalized player does not return to the ice during the shift in which they receive </a:t>
            </a:r>
            <a:r>
              <a:rPr lang="en-CA" sz="1700" dirty="0" smtClean="0"/>
              <a:t>the penalty </a:t>
            </a:r>
            <a:r>
              <a:rPr lang="en-CA" sz="1700" dirty="0"/>
              <a:t>for any reason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Coaches </a:t>
            </a:r>
            <a:r>
              <a:rPr lang="en-CA" sz="1700" dirty="0"/>
              <a:t>are to use their judgment when calling penalties. </a:t>
            </a:r>
            <a:r>
              <a:rPr lang="en-CA" sz="1700" dirty="0" smtClean="0"/>
              <a:t> The </a:t>
            </a:r>
            <a:r>
              <a:rPr lang="en-CA" sz="1700" dirty="0"/>
              <a:t>goal is to </a:t>
            </a:r>
            <a:r>
              <a:rPr lang="en-CA" sz="1700" dirty="0" smtClean="0"/>
              <a:t>discourage negative </a:t>
            </a:r>
            <a:r>
              <a:rPr lang="en-CA" sz="1700" dirty="0"/>
              <a:t>behavior on the ice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6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Tyke Games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8726"/>
            <a:ext cx="8229600" cy="400743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/>
              <a:t>Games may start as early as </a:t>
            </a:r>
            <a:r>
              <a:rPr lang="en-CA" sz="1600" dirty="0" smtClean="0"/>
              <a:t>mid-late October.</a:t>
            </a:r>
            <a:endParaRPr lang="en-CA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1600" dirty="0"/>
              <a:t> Formal Games: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Referees </a:t>
            </a:r>
            <a:r>
              <a:rPr lang="en-CA" sz="1600" dirty="0"/>
              <a:t>are required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Timekeepers </a:t>
            </a:r>
            <a:r>
              <a:rPr lang="en-CA" sz="1600" dirty="0"/>
              <a:t>are required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Formal </a:t>
            </a:r>
            <a:r>
              <a:rPr lang="en-CA" sz="1600" dirty="0"/>
              <a:t>games sheets are required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NO </a:t>
            </a:r>
            <a:r>
              <a:rPr lang="en-CA" sz="1600" dirty="0"/>
              <a:t>Coaches on the ice during games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These </a:t>
            </a:r>
            <a:r>
              <a:rPr lang="en-CA" sz="1600" dirty="0"/>
              <a:t>games follow all requirements and rules set out by the OMHA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All coaching staff MUST have the proper certification to be on the bench during a game and sign the game sheets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Games are subject to curfews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Full ice &amp; full size nets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CA" sz="1600" dirty="0"/>
              <a:t> Game Structure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3 </a:t>
            </a:r>
            <a:r>
              <a:rPr lang="en-CA" sz="1600" dirty="0"/>
              <a:t>PERIODS – 10 MINUTES IN DURATION </a:t>
            </a:r>
            <a:r>
              <a:rPr lang="en-CA" sz="1600" dirty="0" smtClean="0"/>
              <a:t>EACH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Change on the fly or with whistle</a:t>
            </a:r>
            <a:endParaRPr lang="en-CA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6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Tyke Games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Dressed </a:t>
            </a:r>
            <a:r>
              <a:rPr lang="en-CA" sz="1600" dirty="0"/>
              <a:t>goalies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 The preference of </a:t>
            </a:r>
            <a:r>
              <a:rPr lang="en-CA" sz="1600" dirty="0" smtClean="0"/>
              <a:t>H.M.H.A. </a:t>
            </a:r>
            <a:r>
              <a:rPr lang="en-CA" sz="1600" dirty="0"/>
              <a:t>is to have 1 or 2 goalies per team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 It may be on a rotational basis between three or more players if there are no </a:t>
            </a:r>
            <a:r>
              <a:rPr lang="en-CA" sz="1600" dirty="0" smtClean="0"/>
              <a:t>players interested </a:t>
            </a:r>
            <a:r>
              <a:rPr lang="en-CA" sz="1600" dirty="0"/>
              <a:t>in being </a:t>
            </a:r>
            <a:r>
              <a:rPr lang="en-CA" sz="1600" dirty="0" smtClean="0"/>
              <a:t>goalie</a:t>
            </a:r>
            <a:endParaRPr lang="en-CA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6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Just a Start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 </a:t>
            </a:r>
            <a:r>
              <a:rPr lang="en-CA" sz="1600" dirty="0"/>
              <a:t>changes that have come about have been done so in an effort </a:t>
            </a:r>
            <a:r>
              <a:rPr lang="en-CA" sz="1600" dirty="0" smtClean="0"/>
              <a:t>to enhance </a:t>
            </a:r>
            <a:r>
              <a:rPr lang="en-CA" sz="1600" dirty="0"/>
              <a:t>our program and players’ experience. </a:t>
            </a:r>
            <a:r>
              <a:rPr lang="en-CA" sz="1600" dirty="0" smtClean="0"/>
              <a:t> It </a:t>
            </a:r>
            <a:r>
              <a:rPr lang="en-CA" sz="1600" dirty="0"/>
              <a:t>is based on the </a:t>
            </a:r>
            <a:r>
              <a:rPr lang="en-CA" sz="1600" dirty="0" smtClean="0"/>
              <a:t>feedback that </a:t>
            </a:r>
            <a:r>
              <a:rPr lang="en-CA" sz="1600" dirty="0"/>
              <a:t>we have received over the years about our Tyke program. </a:t>
            </a:r>
            <a:r>
              <a:rPr lang="en-CA" sz="1600" dirty="0" smtClean="0"/>
              <a:t> Considering the </a:t>
            </a:r>
            <a:r>
              <a:rPr lang="en-CA" sz="1600" dirty="0"/>
              <a:t>feedback we have received over the past few years, examining all </a:t>
            </a:r>
            <a:r>
              <a:rPr lang="en-CA" sz="1600" dirty="0" smtClean="0"/>
              <a:t>the strengths </a:t>
            </a:r>
            <a:r>
              <a:rPr lang="en-CA" sz="1600" dirty="0"/>
              <a:t>of the current Tyke program and reviewing the </a:t>
            </a:r>
            <a:r>
              <a:rPr lang="en-CA" sz="1600" dirty="0" smtClean="0"/>
              <a:t>programs developed </a:t>
            </a:r>
            <a:r>
              <a:rPr lang="en-CA" sz="1600" dirty="0"/>
              <a:t>by Hockey Canada, USA Hockey and the IIHF, we came to </a:t>
            </a:r>
            <a:r>
              <a:rPr lang="en-CA" sz="1600" dirty="0" smtClean="0"/>
              <a:t>the Tyke </a:t>
            </a:r>
            <a:r>
              <a:rPr lang="en-CA" sz="1600" dirty="0"/>
              <a:t>program document recently developed.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These </a:t>
            </a:r>
            <a:r>
              <a:rPr lang="en-CA" sz="1600" dirty="0"/>
              <a:t>changes are just a start</a:t>
            </a:r>
            <a:r>
              <a:rPr lang="en-CA" sz="1600" dirty="0" smtClean="0"/>
              <a:t>.  </a:t>
            </a:r>
            <a:r>
              <a:rPr lang="en-CA" sz="1600" dirty="0"/>
              <a:t>In order for this program to grow </a:t>
            </a:r>
            <a:r>
              <a:rPr lang="en-CA" sz="1600" dirty="0" smtClean="0"/>
              <a:t>and evolve</a:t>
            </a:r>
            <a:r>
              <a:rPr lang="en-CA" sz="1600" dirty="0"/>
              <a:t>, it requires feedback and input from coaches, parents, players, </a:t>
            </a:r>
            <a:r>
              <a:rPr lang="en-CA" sz="1600" dirty="0" smtClean="0"/>
              <a:t>executive members </a:t>
            </a:r>
            <a:r>
              <a:rPr lang="en-CA" sz="1600" dirty="0"/>
              <a:t>and all those involved with this program. </a:t>
            </a:r>
            <a:r>
              <a:rPr lang="en-CA" sz="1600" dirty="0" smtClean="0"/>
              <a:t> Please </a:t>
            </a:r>
            <a:r>
              <a:rPr lang="en-CA" sz="1600" dirty="0"/>
              <a:t>provide </a:t>
            </a:r>
            <a:r>
              <a:rPr lang="en-CA" sz="1600" dirty="0" smtClean="0"/>
              <a:t>this feedback </a:t>
            </a:r>
            <a:r>
              <a:rPr lang="en-CA" sz="1600" dirty="0"/>
              <a:t>to those who are running this program in the coming season</a:t>
            </a:r>
            <a:r>
              <a:rPr lang="en-CA" sz="1600" dirty="0" smtClean="0"/>
              <a:t>.  </a:t>
            </a:r>
            <a:r>
              <a:rPr lang="en-CA" sz="1600" dirty="0"/>
              <a:t>It </a:t>
            </a:r>
            <a:r>
              <a:rPr lang="en-CA" sz="1600" dirty="0" smtClean="0"/>
              <a:t>is critical </a:t>
            </a:r>
            <a:r>
              <a:rPr lang="en-CA" sz="1600" dirty="0"/>
              <a:t>for the continued improvement and growth of this program.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Please </a:t>
            </a:r>
            <a:r>
              <a:rPr lang="en-CA" sz="1600" dirty="0"/>
              <a:t>give the changes a fair shot. </a:t>
            </a:r>
            <a:r>
              <a:rPr lang="en-CA" sz="1600" dirty="0" smtClean="0"/>
              <a:t> The </a:t>
            </a:r>
            <a:r>
              <a:rPr lang="en-CA" sz="1600" dirty="0"/>
              <a:t>true test of whether </a:t>
            </a:r>
            <a:r>
              <a:rPr lang="en-CA" sz="1600" dirty="0" smtClean="0"/>
              <a:t>these changes </a:t>
            </a:r>
            <a:r>
              <a:rPr lang="en-CA" sz="1600" dirty="0"/>
              <a:t>will be successful or not will come from our players over the </a:t>
            </a:r>
            <a:r>
              <a:rPr lang="en-CA" sz="1600" dirty="0" smtClean="0"/>
              <a:t>years to </a:t>
            </a:r>
            <a:r>
              <a:rPr lang="en-CA" sz="1600" dirty="0"/>
              <a:t>come.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6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Overview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1800" dirty="0" smtClean="0"/>
              <a:t>Starting </a:t>
            </a:r>
            <a:r>
              <a:rPr lang="en-CA" sz="1800" dirty="0"/>
              <a:t>in the </a:t>
            </a:r>
            <a:r>
              <a:rPr lang="en-CA" sz="1800" dirty="0" smtClean="0"/>
              <a:t>2017-2018 </a:t>
            </a:r>
            <a:r>
              <a:rPr lang="en-CA" sz="1800" dirty="0"/>
              <a:t>season, the Tyke program will </a:t>
            </a:r>
            <a:r>
              <a:rPr lang="en-CA" sz="1800" dirty="0" smtClean="0"/>
              <a:t>undergo structural </a:t>
            </a:r>
            <a:r>
              <a:rPr lang="en-CA" sz="1800" dirty="0"/>
              <a:t>changes in an effort to better develop our </a:t>
            </a:r>
            <a:r>
              <a:rPr lang="en-CA" sz="1800" dirty="0" smtClean="0"/>
              <a:t>players, provide </a:t>
            </a:r>
            <a:r>
              <a:rPr lang="en-CA" sz="1800" dirty="0"/>
              <a:t>a program that better suits the needs of our players </a:t>
            </a:r>
            <a:r>
              <a:rPr lang="en-CA" sz="1800" dirty="0" smtClean="0"/>
              <a:t>and most </a:t>
            </a:r>
            <a:r>
              <a:rPr lang="en-CA" sz="1800" dirty="0"/>
              <a:t>of all make the experience more positive and enjoyable for </a:t>
            </a:r>
            <a:r>
              <a:rPr lang="en-CA" sz="1800" dirty="0" smtClean="0"/>
              <a:t>all our </a:t>
            </a:r>
            <a:r>
              <a:rPr lang="en-CA" sz="1800" dirty="0"/>
              <a:t>Tyke players. </a:t>
            </a:r>
            <a:r>
              <a:rPr lang="en-CA" sz="1800" dirty="0" smtClean="0"/>
              <a:t> The </a:t>
            </a:r>
            <a:r>
              <a:rPr lang="en-CA" sz="1800" dirty="0"/>
              <a:t>intent is to provide a better experience </a:t>
            </a:r>
            <a:r>
              <a:rPr lang="en-CA" sz="1800" dirty="0" smtClean="0"/>
              <a:t>to our </a:t>
            </a:r>
            <a:r>
              <a:rPr lang="en-CA" sz="1800" dirty="0"/>
              <a:t>players while they learn the basic skills and grow </a:t>
            </a:r>
            <a:r>
              <a:rPr lang="en-CA" sz="1800" dirty="0" smtClean="0"/>
              <a:t>a fundamental </a:t>
            </a:r>
            <a:r>
              <a:rPr lang="en-CA" sz="1800" dirty="0"/>
              <a:t>foundation for years to come</a:t>
            </a:r>
            <a:r>
              <a:rPr lang="en-CA" sz="1800" dirty="0" smtClean="0"/>
              <a:t>.  </a:t>
            </a:r>
            <a:r>
              <a:rPr lang="en-CA" sz="1800" dirty="0"/>
              <a:t>Based on the </a:t>
            </a:r>
            <a:r>
              <a:rPr lang="en-CA" sz="1800" dirty="0" smtClean="0"/>
              <a:t>changes for </a:t>
            </a:r>
            <a:r>
              <a:rPr lang="en-CA" sz="1800" dirty="0"/>
              <a:t>the </a:t>
            </a:r>
            <a:r>
              <a:rPr lang="en-CA" sz="1800" dirty="0" smtClean="0"/>
              <a:t>2017-2018, </a:t>
            </a:r>
            <a:r>
              <a:rPr lang="en-CA" sz="1800" dirty="0"/>
              <a:t>the </a:t>
            </a:r>
            <a:r>
              <a:rPr lang="en-CA" sz="1800" dirty="0" smtClean="0"/>
              <a:t>H.M.H.A. Executive </a:t>
            </a:r>
            <a:r>
              <a:rPr lang="en-CA" sz="1800" dirty="0"/>
              <a:t>determined </a:t>
            </a:r>
            <a:r>
              <a:rPr lang="en-CA" sz="1800" dirty="0" smtClean="0"/>
              <a:t>the need </a:t>
            </a:r>
            <a:r>
              <a:rPr lang="en-CA" sz="1800" dirty="0"/>
              <a:t>for a document to detail the Tyke Program was necessary.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32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Overview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96044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 </a:t>
            </a:r>
            <a:r>
              <a:rPr lang="en-CA" sz="1600" dirty="0"/>
              <a:t>three key changes to our Tyke program (starting in </a:t>
            </a:r>
            <a:r>
              <a:rPr lang="en-CA" sz="1600" dirty="0" smtClean="0"/>
              <a:t>2017-2018) as compared </a:t>
            </a:r>
            <a:r>
              <a:rPr lang="en-CA" sz="1600" dirty="0"/>
              <a:t>to the outgoing program are:</a:t>
            </a:r>
          </a:p>
          <a:p>
            <a:pPr marL="1217613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H.M.H.A. </a:t>
            </a:r>
            <a:r>
              <a:rPr lang="en-CA" sz="1600" dirty="0"/>
              <a:t>will follow the OMHA guidelines and allow 7 year olds </a:t>
            </a:r>
            <a:r>
              <a:rPr lang="en-CA" sz="1600" dirty="0" smtClean="0"/>
              <a:t>to be included </a:t>
            </a:r>
            <a:r>
              <a:rPr lang="en-CA" sz="1600" dirty="0"/>
              <a:t>in Tyke </a:t>
            </a:r>
            <a:r>
              <a:rPr lang="en-CA" sz="1600" dirty="0" smtClean="0"/>
              <a:t>level</a:t>
            </a:r>
          </a:p>
          <a:p>
            <a:pPr marL="1185863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 smtClean="0"/>
              <a:t>H.M.H.A. </a:t>
            </a:r>
            <a:r>
              <a:rPr lang="en-CA" sz="1600" dirty="0"/>
              <a:t>will now have 3 levels – </a:t>
            </a:r>
            <a:r>
              <a:rPr lang="en-CA" sz="1600" dirty="0" smtClean="0"/>
              <a:t>JR IP, SR IP and Tyke</a:t>
            </a:r>
            <a:endParaRPr lang="en-CA" sz="1600" dirty="0"/>
          </a:p>
          <a:p>
            <a:pPr marL="1185863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1600" dirty="0" smtClean="0"/>
              <a:t>There </a:t>
            </a:r>
            <a:r>
              <a:rPr lang="en-CA" sz="1600" dirty="0"/>
              <a:t>will be more flexibility to move kids between the IP </a:t>
            </a:r>
            <a:r>
              <a:rPr lang="en-CA" sz="1600" dirty="0" smtClean="0"/>
              <a:t>and Tyke </a:t>
            </a:r>
            <a:r>
              <a:rPr lang="en-CA" sz="1600" dirty="0"/>
              <a:t>levels, </a:t>
            </a:r>
            <a:r>
              <a:rPr lang="en-CA" sz="1600" dirty="0" smtClean="0"/>
              <a:t>based </a:t>
            </a:r>
            <a:r>
              <a:rPr lang="en-CA" sz="1600" dirty="0"/>
              <a:t>on the player’s skill level to better aid </a:t>
            </a:r>
            <a:r>
              <a:rPr lang="en-CA" sz="1600" dirty="0" smtClean="0"/>
              <a:t>their development </a:t>
            </a:r>
            <a:r>
              <a:rPr lang="en-CA" sz="1600" dirty="0"/>
              <a:t>throughout </a:t>
            </a:r>
            <a:r>
              <a:rPr lang="en-CA" sz="1600" dirty="0" smtClean="0"/>
              <a:t>the </a:t>
            </a:r>
            <a:r>
              <a:rPr lang="en-CA" sz="1600" dirty="0"/>
              <a:t>season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It </a:t>
            </a:r>
            <a:r>
              <a:rPr lang="en-CA" sz="1600" dirty="0"/>
              <a:t>is important to note that not all 7 year olds will play Tyke. </a:t>
            </a:r>
            <a:r>
              <a:rPr lang="en-CA" sz="1600" dirty="0" smtClean="0"/>
              <a:t> 7 </a:t>
            </a:r>
            <a:r>
              <a:rPr lang="en-CA" sz="1600" dirty="0"/>
              <a:t>year olds </a:t>
            </a:r>
            <a:r>
              <a:rPr lang="en-CA" sz="1600" dirty="0" smtClean="0"/>
              <a:t>will be </a:t>
            </a:r>
            <a:r>
              <a:rPr lang="en-CA" sz="1600" dirty="0"/>
              <a:t>evaluated to determine if they play in the Tyke level or the Novice </a:t>
            </a:r>
            <a:r>
              <a:rPr lang="en-CA" sz="1600" dirty="0" smtClean="0"/>
              <a:t>Local League </a:t>
            </a:r>
            <a:r>
              <a:rPr lang="en-CA" sz="1600" dirty="0"/>
              <a:t>level.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This </a:t>
            </a:r>
            <a:r>
              <a:rPr lang="en-CA" sz="1600" dirty="0"/>
              <a:t>is </a:t>
            </a:r>
            <a:r>
              <a:rPr lang="en-CA" sz="1600" dirty="0" smtClean="0"/>
              <a:t>an </a:t>
            </a:r>
            <a:r>
              <a:rPr lang="en-CA" sz="1600" dirty="0"/>
              <a:t>Initiation Program (IP) based on the recommendations and </a:t>
            </a:r>
            <a:r>
              <a:rPr lang="en-CA" sz="1600" dirty="0" smtClean="0"/>
              <a:t>IP programing </a:t>
            </a:r>
            <a:r>
              <a:rPr lang="en-CA" sz="1600" dirty="0"/>
              <a:t>guidelines by Hockey Canada</a:t>
            </a:r>
            <a:r>
              <a:rPr lang="en-CA" sz="16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7 year olds released from Novice </a:t>
            </a:r>
            <a:r>
              <a:rPr lang="en-CA" sz="1600" dirty="0"/>
              <a:t>R</a:t>
            </a:r>
            <a:r>
              <a:rPr lang="en-CA" sz="1600" dirty="0" smtClean="0"/>
              <a:t>ep will be added to the Tyke roster to be evaluated on their skill level and fill Novice LL roster spots as needed.</a:t>
            </a:r>
            <a:endParaRPr lang="en-CA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537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JR IP (JR IP)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/>
              <a:t>The focus is to teach fundamental, individual skills with a focus on skating, passing and </a:t>
            </a:r>
            <a:r>
              <a:rPr lang="en-CA" sz="1700" dirty="0" smtClean="0"/>
              <a:t>stick handling</a:t>
            </a:r>
            <a:endParaRPr lang="en-CA" sz="17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JR IP level consists mostly of practice time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Games will consist of one in-house game per month starting in the new year</a:t>
            </a:r>
            <a:endParaRPr lang="en-CA" sz="17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The JR IP level </a:t>
            </a:r>
            <a:r>
              <a:rPr lang="en-CA" sz="1700" dirty="0"/>
              <a:t>will be a House League Program Only – There will be no tournaments, </a:t>
            </a:r>
            <a:r>
              <a:rPr lang="en-CA" sz="1700" dirty="0" smtClean="0"/>
              <a:t>travel or </a:t>
            </a:r>
            <a:r>
              <a:rPr lang="en-CA" sz="1700" dirty="0"/>
              <a:t>exhibition games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Geared </a:t>
            </a:r>
            <a:r>
              <a:rPr lang="en-CA" sz="1700" dirty="0"/>
              <a:t>towards 4 &amp; 5 year olds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4 </a:t>
            </a:r>
            <a:r>
              <a:rPr lang="en-CA" sz="1700" dirty="0"/>
              <a:t>year old players will automatically be placed in this group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5 </a:t>
            </a:r>
            <a:r>
              <a:rPr lang="en-CA" sz="1700" dirty="0"/>
              <a:t>year old players in their first year of hockey automatically be placed in this group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3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SR IP (SR IP)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8726"/>
            <a:ext cx="8229600" cy="400743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/>
              <a:t>The focus is to build on the fundamental skills from </a:t>
            </a:r>
            <a:r>
              <a:rPr lang="en-CA" sz="1600" dirty="0" smtClean="0"/>
              <a:t>JR IP, </a:t>
            </a:r>
            <a:r>
              <a:rPr lang="en-CA" sz="1600" dirty="0"/>
              <a:t>expand on these skills </a:t>
            </a:r>
            <a:r>
              <a:rPr lang="en-CA" sz="1600" dirty="0" smtClean="0"/>
              <a:t>and introduce </a:t>
            </a:r>
            <a:r>
              <a:rPr lang="en-CA" sz="1600" dirty="0"/>
              <a:t>an informal and fun game setting, along with the introduction of the team concept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 SR IP level </a:t>
            </a:r>
            <a:r>
              <a:rPr lang="en-CA" sz="1600" dirty="0"/>
              <a:t>consists of practice time and informal games, which will be half ice games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Games </a:t>
            </a:r>
            <a:r>
              <a:rPr lang="en-CA" sz="1600" dirty="0"/>
              <a:t>will start </a:t>
            </a:r>
            <a:r>
              <a:rPr lang="en-CA" sz="1600" dirty="0" smtClean="0"/>
              <a:t>mid-late November</a:t>
            </a:r>
            <a:endParaRPr lang="en-CA" sz="1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A </a:t>
            </a:r>
            <a:r>
              <a:rPr lang="en-CA" sz="1600" dirty="0"/>
              <a:t>divider or barrier system will utilized to split the playing surface into two smaller areas for </a:t>
            </a:r>
            <a:r>
              <a:rPr lang="en-CA" sz="1600" dirty="0" smtClean="0"/>
              <a:t>games to </a:t>
            </a:r>
            <a:r>
              <a:rPr lang="en-CA" sz="1600" dirty="0"/>
              <a:t>be played between 4 teams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 SR IP level </a:t>
            </a:r>
            <a:r>
              <a:rPr lang="en-CA" sz="1600" dirty="0"/>
              <a:t>will </a:t>
            </a:r>
            <a:r>
              <a:rPr lang="en-CA" sz="1600" dirty="0" smtClean="0"/>
              <a:t>have one tournament in the new year and travel to other centres for games</a:t>
            </a:r>
            <a:endParaRPr lang="en-CA" sz="1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5 </a:t>
            </a:r>
            <a:r>
              <a:rPr lang="en-CA" sz="1600" dirty="0"/>
              <a:t>year old players in their second year will automatically be placed in this group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6 </a:t>
            </a:r>
            <a:r>
              <a:rPr lang="en-CA" sz="1600" dirty="0"/>
              <a:t>year old players in their second year will automatically be placed in this group, </a:t>
            </a:r>
            <a:r>
              <a:rPr lang="en-CA" sz="1600" dirty="0" smtClean="0"/>
              <a:t>pending evaluations</a:t>
            </a:r>
            <a:endParaRPr lang="en-CA" sz="1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6 </a:t>
            </a:r>
            <a:r>
              <a:rPr lang="en-CA" sz="1600" dirty="0"/>
              <a:t>year old players in their first year of hockey automatically be placed in this group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19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SR IP (SR IP)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/>
              <a:t>7 year olds in their first year of Hockey may be placed in the </a:t>
            </a:r>
            <a:r>
              <a:rPr lang="en-CA" sz="1700" dirty="0" smtClean="0"/>
              <a:t>SR IP level</a:t>
            </a:r>
            <a:r>
              <a:rPr lang="en-CA" sz="1700" dirty="0"/>
              <a:t>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The </a:t>
            </a:r>
            <a:r>
              <a:rPr lang="en-CA" sz="1700" dirty="0"/>
              <a:t>preference is to start 7 year olds at the Tyke level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We </a:t>
            </a:r>
            <a:r>
              <a:rPr lang="en-CA" sz="1700" dirty="0"/>
              <a:t>try to avoid 7 year olds in </a:t>
            </a:r>
            <a:r>
              <a:rPr lang="en-CA" sz="1700" dirty="0" smtClean="0"/>
              <a:t>SR IP as </a:t>
            </a:r>
            <a:r>
              <a:rPr lang="en-CA" sz="1700" dirty="0"/>
              <a:t>they are moving onto Novice in the next year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Any </a:t>
            </a:r>
            <a:r>
              <a:rPr lang="en-CA" sz="1700" dirty="0"/>
              <a:t>7 year old that starts in the </a:t>
            </a:r>
            <a:r>
              <a:rPr lang="en-CA" sz="1700" dirty="0" smtClean="0"/>
              <a:t>SR IP level</a:t>
            </a:r>
            <a:r>
              <a:rPr lang="en-CA" sz="1700" dirty="0"/>
              <a:t>, must be moved up to the Tyke program </a:t>
            </a:r>
            <a:r>
              <a:rPr lang="en-CA" sz="1700" dirty="0" smtClean="0"/>
              <a:t>by December </a:t>
            </a:r>
            <a:r>
              <a:rPr lang="en-CA" sz="1700" dirty="0"/>
              <a:t>1</a:t>
            </a:r>
            <a:r>
              <a:rPr lang="en-CA" sz="1700" dirty="0" smtClean="0"/>
              <a:t>.  </a:t>
            </a:r>
            <a:r>
              <a:rPr lang="en-CA" sz="1700" dirty="0"/>
              <a:t>This allows the player to focus on core skills for the first half of the year </a:t>
            </a:r>
            <a:r>
              <a:rPr lang="en-CA" sz="1700" dirty="0" smtClean="0"/>
              <a:t>and then </a:t>
            </a:r>
            <a:r>
              <a:rPr lang="en-CA" sz="1700" dirty="0"/>
              <a:t>move to formal games in the second half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Spots </a:t>
            </a:r>
            <a:r>
              <a:rPr lang="en-CA" sz="1700" dirty="0"/>
              <a:t>are to be left open on the Tyke teams for all 7 year old players that start in </a:t>
            </a:r>
            <a:r>
              <a:rPr lang="en-CA" sz="1700" dirty="0" smtClean="0"/>
              <a:t>SR IP</a:t>
            </a:r>
            <a:endParaRPr lang="en-CA" sz="1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60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Tyke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/>
              <a:t>The focus is to continue build on the fundamental skills from the </a:t>
            </a:r>
            <a:r>
              <a:rPr lang="en-CA" sz="1600" dirty="0" smtClean="0"/>
              <a:t>JR IP and SR IP programs</a:t>
            </a:r>
            <a:r>
              <a:rPr lang="en-CA" sz="1600" dirty="0"/>
              <a:t>, introducing basic positioning and continuing with the team concept with the addition </a:t>
            </a:r>
            <a:r>
              <a:rPr lang="en-CA" sz="1600" dirty="0" smtClean="0"/>
              <a:t>of formal </a:t>
            </a:r>
            <a:r>
              <a:rPr lang="en-CA" sz="1600" dirty="0"/>
              <a:t>games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 </a:t>
            </a:r>
            <a:r>
              <a:rPr lang="en-CA" sz="1600" dirty="0"/>
              <a:t>Tyke level consists of practice time and formal games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Games </a:t>
            </a:r>
            <a:r>
              <a:rPr lang="en-CA" sz="1600" dirty="0"/>
              <a:t>may start as early as </a:t>
            </a:r>
            <a:r>
              <a:rPr lang="en-CA" sz="1600" dirty="0" smtClean="0"/>
              <a:t>mid-late October</a:t>
            </a:r>
            <a:endParaRPr lang="en-CA" sz="1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 smtClean="0"/>
              <a:t>The </a:t>
            </a:r>
            <a:r>
              <a:rPr lang="en-CA" sz="1600" dirty="0"/>
              <a:t>Tyke level will be a Local League Program, playing local centres</a:t>
            </a:r>
            <a:r>
              <a:rPr lang="en-CA" sz="1600" dirty="0" smtClean="0"/>
              <a:t>.  </a:t>
            </a:r>
            <a:r>
              <a:rPr lang="en-CA" sz="1600" dirty="0"/>
              <a:t>This requires the </a:t>
            </a:r>
            <a:r>
              <a:rPr lang="en-CA" sz="1600" dirty="0" smtClean="0"/>
              <a:t>coaching staff </a:t>
            </a:r>
            <a:r>
              <a:rPr lang="en-CA" sz="1600" dirty="0"/>
              <a:t>to have proper certifications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/>
              <a:t> Tyke will play surrounding centres. </a:t>
            </a:r>
            <a:r>
              <a:rPr lang="en-CA" sz="1600" dirty="0" smtClean="0"/>
              <a:t> This </a:t>
            </a:r>
            <a:r>
              <a:rPr lang="en-CA" sz="1600" dirty="0"/>
              <a:t>is to be organized by the Tyke </a:t>
            </a:r>
            <a:r>
              <a:rPr lang="en-CA" sz="1600" dirty="0" smtClean="0"/>
              <a:t>Coordinator/Convenor and </a:t>
            </a:r>
            <a:r>
              <a:rPr lang="en-CA" sz="1600" dirty="0"/>
              <a:t>Ice Scheduler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600" dirty="0"/>
              <a:t> The teams may enter tournaments, will travel in the local area and may play exhibition </a:t>
            </a:r>
            <a:r>
              <a:rPr lang="en-CA" sz="1600" dirty="0" smtClean="0"/>
              <a:t>games </a:t>
            </a:r>
            <a:r>
              <a:rPr lang="en-CA" sz="1600" dirty="0"/>
              <a:t>Tournaments: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 A team can only enter a maximum of two (2) Tournaments.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600" dirty="0"/>
              <a:t> Tournaments cannot be entered into prior to December 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39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Tyke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/>
              <a:t>6 years old players in their third year will automatically be placed in this group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7 </a:t>
            </a:r>
            <a:r>
              <a:rPr lang="en-CA" sz="1700" dirty="0"/>
              <a:t>year olds in their first year of Hockey will automatically be placed in this group: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The </a:t>
            </a:r>
            <a:r>
              <a:rPr lang="en-CA" sz="1700" dirty="0"/>
              <a:t>preference is to start 7 year olds new to hockey at the Tyke level.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We </a:t>
            </a:r>
            <a:r>
              <a:rPr lang="en-CA" sz="1700" dirty="0"/>
              <a:t>try to avoid these 7 year olds in </a:t>
            </a:r>
            <a:r>
              <a:rPr lang="en-CA" sz="1700" dirty="0" smtClean="0"/>
              <a:t>SR IP as </a:t>
            </a:r>
            <a:r>
              <a:rPr lang="en-CA" sz="1700" dirty="0"/>
              <a:t>they are moving onto Novice in the </a:t>
            </a:r>
            <a:r>
              <a:rPr lang="en-CA" sz="1700" dirty="0" smtClean="0"/>
              <a:t>next year</a:t>
            </a:r>
            <a:r>
              <a:rPr lang="en-CA" sz="1700" dirty="0"/>
              <a:t>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1700" dirty="0" smtClean="0"/>
              <a:t>We </a:t>
            </a:r>
            <a:r>
              <a:rPr lang="en-CA" sz="1700" dirty="0"/>
              <a:t>try to avoid these 7 year olds in Novice, so that they can have a year to develop </a:t>
            </a:r>
            <a:r>
              <a:rPr lang="en-CA" sz="1700" dirty="0" smtClean="0"/>
              <a:t>and learn </a:t>
            </a:r>
            <a:r>
              <a:rPr lang="en-CA" sz="1700" dirty="0"/>
              <a:t>the game at the Tyke level</a:t>
            </a:r>
            <a:r>
              <a:rPr lang="en-CA" sz="1700" dirty="0" smtClean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CA" sz="6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The </a:t>
            </a:r>
            <a:r>
              <a:rPr lang="en-CA" sz="1700" dirty="0"/>
              <a:t>Tyke level is intended for 7 year olds who are not ready for Novice and will benefit from </a:t>
            </a:r>
            <a:r>
              <a:rPr lang="en-CA" sz="1700" dirty="0" smtClean="0"/>
              <a:t>a year </a:t>
            </a:r>
            <a:r>
              <a:rPr lang="en-CA" sz="1700" dirty="0"/>
              <a:t>at this level. </a:t>
            </a:r>
            <a:r>
              <a:rPr lang="en-CA" sz="1700" dirty="0" smtClean="0"/>
              <a:t>H.M.H.A. </a:t>
            </a:r>
            <a:r>
              <a:rPr lang="en-CA" sz="1700" dirty="0"/>
              <a:t>does not want </a:t>
            </a:r>
            <a:r>
              <a:rPr lang="en-CA" sz="1700" dirty="0" smtClean="0"/>
              <a:t>to </a:t>
            </a:r>
            <a:r>
              <a:rPr lang="en-CA" sz="1700" dirty="0"/>
              <a:t>push a 7 year old into Novice if they are not ready </a:t>
            </a:r>
            <a:r>
              <a:rPr lang="en-CA" sz="1700" dirty="0" smtClean="0"/>
              <a:t>for and </a:t>
            </a:r>
            <a:r>
              <a:rPr lang="en-CA" sz="1700" dirty="0"/>
              <a:t>will not benefit from playing in Novice.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0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58" y="101423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Player Evaluation</a:t>
            </a:r>
            <a:br>
              <a:rPr lang="en-CA" b="1" dirty="0" smtClean="0"/>
            </a:br>
            <a:r>
              <a:rPr lang="en-CA" b="1" dirty="0" smtClean="0"/>
              <a:t>and Movement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/>
              <a:t>Age is a factor, but ultimately a player’s skill set will determine what level they will </a:t>
            </a:r>
            <a:r>
              <a:rPr lang="en-CA" sz="1700" dirty="0" smtClean="0"/>
              <a:t>be assigned </a:t>
            </a:r>
            <a:r>
              <a:rPr lang="en-CA" sz="1700" dirty="0"/>
              <a:t>to. </a:t>
            </a:r>
            <a:r>
              <a:rPr lang="en-CA" sz="1700" dirty="0" smtClean="0"/>
              <a:t> Players </a:t>
            </a:r>
            <a:r>
              <a:rPr lang="en-CA" sz="1700" dirty="0"/>
              <a:t>are assigned to the appropriate program level through </a:t>
            </a:r>
            <a:r>
              <a:rPr lang="en-CA" sz="1700" dirty="0" smtClean="0"/>
              <a:t>the evaluation process</a:t>
            </a:r>
            <a:endParaRPr lang="en-CA" sz="17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There </a:t>
            </a:r>
            <a:r>
              <a:rPr lang="en-CA" sz="1700" dirty="0"/>
              <a:t>will be multiple coaches and other volunteers that will be involved to </a:t>
            </a:r>
            <a:r>
              <a:rPr lang="en-CA" sz="1700" dirty="0" smtClean="0"/>
              <a:t>evaluate the </a:t>
            </a:r>
            <a:r>
              <a:rPr lang="en-CA" sz="1700" dirty="0"/>
              <a:t>players</a:t>
            </a:r>
            <a:r>
              <a:rPr lang="en-CA" sz="1700" dirty="0" smtClean="0"/>
              <a:t>.  </a:t>
            </a:r>
            <a:r>
              <a:rPr lang="en-CA" sz="1700" dirty="0"/>
              <a:t>For the group that is being evaluated to determine whether they </a:t>
            </a:r>
            <a:r>
              <a:rPr lang="en-CA" sz="1700" dirty="0" smtClean="0"/>
              <a:t>play Tyke </a:t>
            </a:r>
            <a:r>
              <a:rPr lang="en-CA" sz="1700" dirty="0"/>
              <a:t>or Novice, all the Tyke and Novice coaches will be involved in the </a:t>
            </a:r>
            <a:r>
              <a:rPr lang="en-CA" sz="1700" dirty="0" smtClean="0"/>
              <a:t>evaluation process </a:t>
            </a:r>
            <a:r>
              <a:rPr lang="en-CA" sz="1700" dirty="0"/>
              <a:t>at a minimum</a:t>
            </a:r>
            <a:r>
              <a:rPr lang="en-CA" sz="1700" dirty="0" smtClean="0"/>
              <a:t>.</a:t>
            </a:r>
            <a:endParaRPr lang="en-CA" sz="17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Should </a:t>
            </a:r>
            <a:r>
              <a:rPr lang="en-CA" sz="1700" dirty="0"/>
              <a:t>we get it wrong, we have written in the allowance of player movement </a:t>
            </a:r>
            <a:r>
              <a:rPr lang="en-CA" sz="1700" dirty="0" smtClean="0"/>
              <a:t>within the </a:t>
            </a:r>
            <a:r>
              <a:rPr lang="en-CA" sz="1700" dirty="0"/>
              <a:t>Tyke program prior to December 1st. </a:t>
            </a:r>
            <a:r>
              <a:rPr lang="en-CA" sz="1700" dirty="0" smtClean="0"/>
              <a:t> Any </a:t>
            </a:r>
            <a:r>
              <a:rPr lang="en-CA" sz="1700" dirty="0"/>
              <a:t>coach, parent or volunteer </a:t>
            </a:r>
            <a:r>
              <a:rPr lang="en-CA" sz="1700" dirty="0" smtClean="0"/>
              <a:t>involved with </a:t>
            </a:r>
            <a:r>
              <a:rPr lang="en-CA" sz="1700" dirty="0"/>
              <a:t>the program can submit a request by November 15th that the a player be </a:t>
            </a:r>
            <a:r>
              <a:rPr lang="en-CA" sz="1700" dirty="0" smtClean="0"/>
              <a:t>moved either </a:t>
            </a:r>
            <a:r>
              <a:rPr lang="en-CA" sz="1700" dirty="0"/>
              <a:t>up or down to ensure that the player is at the right level for their skill set</a:t>
            </a:r>
            <a:r>
              <a:rPr lang="en-CA" sz="1700" dirty="0" smtClean="0"/>
              <a:t>.</a:t>
            </a:r>
            <a:endParaRPr lang="en-CA" sz="17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1700" dirty="0" smtClean="0"/>
              <a:t>Our </a:t>
            </a:r>
            <a:r>
              <a:rPr lang="en-CA" sz="1700" dirty="0"/>
              <a:t>goal is to have every player playing at the level that best suits their skill set.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1"/>
            <a:ext cx="8208912" cy="3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MHA Logo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44" y="1052736"/>
            <a:ext cx="965312" cy="1065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1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1762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H.M.H.A. Tyke Program Changes 2017-2018 August 3, 2017</vt:lpstr>
      <vt:lpstr>Overview </vt:lpstr>
      <vt:lpstr>Overview </vt:lpstr>
      <vt:lpstr>JR IP (JR IP)</vt:lpstr>
      <vt:lpstr>SR IP (SR IP) </vt:lpstr>
      <vt:lpstr>SR IP (SR IP) </vt:lpstr>
      <vt:lpstr>Tyke </vt:lpstr>
      <vt:lpstr>Tyke </vt:lpstr>
      <vt:lpstr>Player Evaluation and Movement </vt:lpstr>
      <vt:lpstr>SR IP (JR IP) Games </vt:lpstr>
      <vt:lpstr>SR IP (SR IP) Games </vt:lpstr>
      <vt:lpstr>SR IP (SR IP) Games</vt:lpstr>
      <vt:lpstr>Tyke Games </vt:lpstr>
      <vt:lpstr>Tyke Games</vt:lpstr>
      <vt:lpstr>Just a Start</vt:lpstr>
    </vt:vector>
  </TitlesOfParts>
  <Company>TELUS Communications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H.M.H.A. Tyke Program Changes 2017-2018 June 1, 2017</dc:title>
  <dc:creator>Lynn Alliston</dc:creator>
  <cp:lastModifiedBy>Lynn Alliston</cp:lastModifiedBy>
  <cp:revision>25</cp:revision>
  <cp:lastPrinted>2017-06-27T01:06:42Z</cp:lastPrinted>
  <dcterms:created xsi:type="dcterms:W3CDTF">2017-06-01T23:21:43Z</dcterms:created>
  <dcterms:modified xsi:type="dcterms:W3CDTF">2017-08-04T11:08:17Z</dcterms:modified>
</cp:coreProperties>
</file>